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2918400" cy="21945600"/>
  <p:notesSz cx="7315200" cy="9601200"/>
  <p:defaultTextStyle>
    <a:defPPr>
      <a:defRPr lang="en-US"/>
    </a:defPPr>
    <a:lvl1pPr marL="0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1pPr>
    <a:lvl2pPr marL="392689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2pPr>
    <a:lvl3pPr marL="785378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3pPr>
    <a:lvl4pPr marL="1178067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4pPr>
    <a:lvl5pPr marL="1570756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5pPr>
    <a:lvl6pPr marL="1963445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6pPr>
    <a:lvl7pPr marL="2356134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7pPr>
    <a:lvl8pPr marL="2748824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8pPr>
    <a:lvl9pPr marL="3141513" algn="l" defTabSz="392689" rtl="0" eaLnBrk="1" latinLnBrk="0" hangingPunct="1">
      <a:defRPr sz="15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7" userDrawn="1">
          <p15:clr>
            <a:srgbClr val="A4A3A4"/>
          </p15:clr>
        </p15:guide>
        <p15:guide id="2" pos="8460" userDrawn="1">
          <p15:clr>
            <a:srgbClr val="A4A3A4"/>
          </p15:clr>
        </p15:guide>
        <p15:guide id="3" pos="3924" userDrawn="1">
          <p15:clr>
            <a:srgbClr val="A4A3A4"/>
          </p15:clr>
        </p15:guide>
        <p15:guide id="4" pos="8028" userDrawn="1">
          <p15:clr>
            <a:srgbClr val="A4A3A4"/>
          </p15:clr>
        </p15:guide>
        <p15:guide id="5" pos="12132" userDrawn="1">
          <p15:clr>
            <a:srgbClr val="A4A3A4"/>
          </p15:clr>
        </p15:guide>
        <p15:guide id="6" pos="16236" userDrawn="1">
          <p15:clr>
            <a:srgbClr val="A4A3A4"/>
          </p15:clr>
        </p15:guide>
        <p15:guide id="7" pos="16668" userDrawn="1">
          <p15:clr>
            <a:srgbClr val="A4A3A4"/>
          </p15:clr>
        </p15:guide>
        <p15:guide id="8" pos="4356" userDrawn="1">
          <p15:clr>
            <a:srgbClr val="A4A3A4"/>
          </p15:clr>
        </p15:guide>
        <p15:guide id="9" pos="2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ssa May Maestas" initials="MMM" lastIdx="2" clrIdx="0">
    <p:extLst>
      <p:ext uri="{19B8F6BF-5375-455C-9EA6-DF929625EA0E}">
        <p15:presenceInfo xmlns:p15="http://schemas.microsoft.com/office/powerpoint/2012/main" userId="Melissa May Maest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C"/>
    <a:srgbClr val="FFFFFF"/>
    <a:srgbClr val="36374C"/>
    <a:srgbClr val="000000"/>
    <a:srgbClr val="FFEA54"/>
    <a:srgbClr val="ADF563"/>
    <a:srgbClr val="EFB782"/>
    <a:srgbClr val="73A376"/>
    <a:srgbClr val="41802E"/>
    <a:srgbClr val="234E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013" autoAdjust="0"/>
    <p:restoredTop sz="96429" autoAdjust="0"/>
  </p:normalViewPr>
  <p:slideViewPr>
    <p:cSldViewPr>
      <p:cViewPr varScale="1">
        <p:scale>
          <a:sx n="40" d="100"/>
          <a:sy n="40" d="100"/>
        </p:scale>
        <p:origin x="2568" y="288"/>
      </p:cViewPr>
      <p:guideLst>
        <p:guide orient="horz" pos="3537"/>
        <p:guide pos="8460"/>
        <p:guide pos="3924"/>
        <p:guide pos="8028"/>
        <p:guide pos="12132"/>
        <p:guide pos="16236"/>
        <p:guide pos="16668"/>
        <p:guide pos="4356"/>
        <p:guide pos="2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88"/>
    </p:cViewPr>
  </p:sorter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D3428B21-1CA3-2E44-8A23-1F6517870C75}" type="datetimeFigureOut">
              <a:rPr lang="en-US" altLang="en-US"/>
              <a:pPr>
                <a:defRPr/>
              </a:pPr>
              <a:t>11/26/18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719138"/>
            <a:ext cx="540067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F99F3AA-F22F-2F4C-B41E-5D4EAE6D22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8886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31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92689" algn="l" rtl="0" eaLnBrk="0" fontAlgn="base" hangingPunct="0">
      <a:spcBef>
        <a:spcPct val="30000"/>
      </a:spcBef>
      <a:spcAft>
        <a:spcPct val="0"/>
      </a:spcAft>
      <a:defRPr sz="1031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785378" algn="l" rtl="0" eaLnBrk="0" fontAlgn="base" hangingPunct="0">
      <a:spcBef>
        <a:spcPct val="30000"/>
      </a:spcBef>
      <a:spcAft>
        <a:spcPct val="0"/>
      </a:spcAft>
      <a:defRPr sz="1031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178067" algn="l" rtl="0" eaLnBrk="0" fontAlgn="base" hangingPunct="0">
      <a:spcBef>
        <a:spcPct val="30000"/>
      </a:spcBef>
      <a:spcAft>
        <a:spcPct val="0"/>
      </a:spcAft>
      <a:defRPr sz="1031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570756" algn="l" rtl="0" eaLnBrk="0" fontAlgn="base" hangingPunct="0">
      <a:spcBef>
        <a:spcPct val="30000"/>
      </a:spcBef>
      <a:spcAft>
        <a:spcPct val="0"/>
      </a:spcAft>
      <a:defRPr sz="1031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1963445" algn="l" defTabSz="785378" rtl="0" eaLnBrk="1" latinLnBrk="0" hangingPunct="1">
      <a:defRPr sz="1031" kern="1200">
        <a:solidFill>
          <a:schemeClr val="tx1"/>
        </a:solidFill>
        <a:latin typeface="+mn-lt"/>
        <a:ea typeface="+mn-ea"/>
        <a:cs typeface="+mn-cs"/>
      </a:defRPr>
    </a:lvl6pPr>
    <a:lvl7pPr marL="2356134" algn="l" defTabSz="785378" rtl="0" eaLnBrk="1" latinLnBrk="0" hangingPunct="1">
      <a:defRPr sz="1031" kern="1200">
        <a:solidFill>
          <a:schemeClr val="tx1"/>
        </a:solidFill>
        <a:latin typeface="+mn-lt"/>
        <a:ea typeface="+mn-ea"/>
        <a:cs typeface="+mn-cs"/>
      </a:defRPr>
    </a:lvl7pPr>
    <a:lvl8pPr marL="2748824" algn="l" defTabSz="785378" rtl="0" eaLnBrk="1" latinLnBrk="0" hangingPunct="1">
      <a:defRPr sz="1031" kern="1200">
        <a:solidFill>
          <a:schemeClr val="tx1"/>
        </a:solidFill>
        <a:latin typeface="+mn-lt"/>
        <a:ea typeface="+mn-ea"/>
        <a:cs typeface="+mn-cs"/>
      </a:defRPr>
    </a:lvl8pPr>
    <a:lvl9pPr marL="3141513" algn="l" defTabSz="785378" rtl="0" eaLnBrk="1" latinLnBrk="0" hangingPunct="1">
      <a:defRPr sz="10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7263" y="719138"/>
            <a:ext cx="5400675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99F3AA-F22F-2F4C-B41E-5D4EAE6D22B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284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67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1"/>
            <a:ext cx="24688800" cy="5298439"/>
          </a:xfrm>
        </p:spPr>
        <p:txBody>
          <a:bodyPr/>
          <a:lstStyle>
            <a:lvl1pPr marL="0" indent="0" algn="ctr">
              <a:buNone/>
              <a:defRPr sz="6689"/>
            </a:lvl1pPr>
            <a:lvl2pPr marL="1274208" indent="0" algn="ctr">
              <a:buNone/>
              <a:defRPr sz="5574"/>
            </a:lvl2pPr>
            <a:lvl3pPr marL="2548415" indent="0" algn="ctr">
              <a:buNone/>
              <a:defRPr sz="5017"/>
            </a:lvl3pPr>
            <a:lvl4pPr marL="3822623" indent="0" algn="ctr">
              <a:buNone/>
              <a:defRPr sz="4459"/>
            </a:lvl4pPr>
            <a:lvl5pPr marL="5096830" indent="0" algn="ctr">
              <a:buNone/>
              <a:defRPr sz="4459"/>
            </a:lvl5pPr>
            <a:lvl6pPr marL="6371038" indent="0" algn="ctr">
              <a:buNone/>
              <a:defRPr sz="4459"/>
            </a:lvl6pPr>
            <a:lvl7pPr marL="7645245" indent="0" algn="ctr">
              <a:buNone/>
              <a:defRPr sz="4459"/>
            </a:lvl7pPr>
            <a:lvl8pPr marL="8919453" indent="0" algn="ctr">
              <a:buNone/>
              <a:defRPr sz="4459"/>
            </a:lvl8pPr>
            <a:lvl9pPr marL="10193661" indent="0" algn="ctr">
              <a:buNone/>
              <a:defRPr sz="445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D8755A-1402-A647-80C3-A0FD0822FFE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158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EC8443-3A39-D543-B178-E7015E48E21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147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1"/>
            <a:ext cx="7098030" cy="185978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1"/>
            <a:ext cx="20882610" cy="1859788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FEDBE1-274E-5B41-8BFA-40317E0B1F7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195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B59676-A68F-B44D-93A3-F1AAB31ADE0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916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67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6689">
                <a:solidFill>
                  <a:schemeClr val="tx1"/>
                </a:solidFill>
              </a:defRPr>
            </a:lvl1pPr>
            <a:lvl2pPr marL="1274208" indent="0">
              <a:buNone/>
              <a:defRPr sz="5574">
                <a:solidFill>
                  <a:schemeClr val="tx1">
                    <a:tint val="75000"/>
                  </a:schemeClr>
                </a:solidFill>
              </a:defRPr>
            </a:lvl2pPr>
            <a:lvl3pPr marL="2548415" indent="0">
              <a:buNone/>
              <a:defRPr sz="5017">
                <a:solidFill>
                  <a:schemeClr val="tx1">
                    <a:tint val="75000"/>
                  </a:schemeClr>
                </a:solidFill>
              </a:defRPr>
            </a:lvl3pPr>
            <a:lvl4pPr marL="3822623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4pPr>
            <a:lvl5pPr marL="5096830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5pPr>
            <a:lvl6pPr marL="6371038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6pPr>
            <a:lvl7pPr marL="7645245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7pPr>
            <a:lvl8pPr marL="8919453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8pPr>
            <a:lvl9pPr marL="10193661" indent="0">
              <a:buNone/>
              <a:defRPr sz="44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7A3630-717A-8340-A655-01F199A571D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51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48D2A5-4C15-CE4B-97F7-5CE6C187150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44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7" y="1168406"/>
            <a:ext cx="28392120" cy="424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6689" b="1"/>
            </a:lvl1pPr>
            <a:lvl2pPr marL="1274208" indent="0">
              <a:buNone/>
              <a:defRPr sz="5574" b="1"/>
            </a:lvl2pPr>
            <a:lvl3pPr marL="2548415" indent="0">
              <a:buNone/>
              <a:defRPr sz="5017" b="1"/>
            </a:lvl3pPr>
            <a:lvl4pPr marL="3822623" indent="0">
              <a:buNone/>
              <a:defRPr sz="4459" b="1"/>
            </a:lvl4pPr>
            <a:lvl5pPr marL="5096830" indent="0">
              <a:buNone/>
              <a:defRPr sz="4459" b="1"/>
            </a:lvl5pPr>
            <a:lvl6pPr marL="6371038" indent="0">
              <a:buNone/>
              <a:defRPr sz="4459" b="1"/>
            </a:lvl6pPr>
            <a:lvl7pPr marL="7645245" indent="0">
              <a:buNone/>
              <a:defRPr sz="4459" b="1"/>
            </a:lvl7pPr>
            <a:lvl8pPr marL="8919453" indent="0">
              <a:buNone/>
              <a:defRPr sz="4459" b="1"/>
            </a:lvl8pPr>
            <a:lvl9pPr marL="10193661" indent="0">
              <a:buNone/>
              <a:defRPr sz="445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3" y="5379722"/>
            <a:ext cx="13994607" cy="2636518"/>
          </a:xfrm>
        </p:spPr>
        <p:txBody>
          <a:bodyPr anchor="b"/>
          <a:lstStyle>
            <a:lvl1pPr marL="0" indent="0">
              <a:buNone/>
              <a:defRPr sz="6689" b="1"/>
            </a:lvl1pPr>
            <a:lvl2pPr marL="1274208" indent="0">
              <a:buNone/>
              <a:defRPr sz="5574" b="1"/>
            </a:lvl2pPr>
            <a:lvl3pPr marL="2548415" indent="0">
              <a:buNone/>
              <a:defRPr sz="5017" b="1"/>
            </a:lvl3pPr>
            <a:lvl4pPr marL="3822623" indent="0">
              <a:buNone/>
              <a:defRPr sz="4459" b="1"/>
            </a:lvl4pPr>
            <a:lvl5pPr marL="5096830" indent="0">
              <a:buNone/>
              <a:defRPr sz="4459" b="1"/>
            </a:lvl5pPr>
            <a:lvl6pPr marL="6371038" indent="0">
              <a:buNone/>
              <a:defRPr sz="4459" b="1"/>
            </a:lvl6pPr>
            <a:lvl7pPr marL="7645245" indent="0">
              <a:buNone/>
              <a:defRPr sz="4459" b="1"/>
            </a:lvl7pPr>
            <a:lvl8pPr marL="8919453" indent="0">
              <a:buNone/>
              <a:defRPr sz="4459" b="1"/>
            </a:lvl8pPr>
            <a:lvl9pPr marL="10193661" indent="0">
              <a:buNone/>
              <a:defRPr sz="445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3" y="8016240"/>
            <a:ext cx="13994607" cy="117906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07199E-C2BC-3C49-AB38-87652449585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055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BA5397-EC0E-0344-A82A-1BD3BCD765A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42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A3A691-FD0F-8C42-8396-24F8A33A13C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4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463040"/>
            <a:ext cx="10617041" cy="5120640"/>
          </a:xfrm>
        </p:spPr>
        <p:txBody>
          <a:bodyPr anchor="b"/>
          <a:lstStyle>
            <a:lvl1pPr>
              <a:defRPr sz="89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7" y="3159765"/>
            <a:ext cx="16664940" cy="15595600"/>
          </a:xfrm>
        </p:spPr>
        <p:txBody>
          <a:bodyPr/>
          <a:lstStyle>
            <a:lvl1pPr>
              <a:defRPr sz="8918"/>
            </a:lvl1pPr>
            <a:lvl2pPr>
              <a:defRPr sz="7803"/>
            </a:lvl2pPr>
            <a:lvl3pPr>
              <a:defRPr sz="6689"/>
            </a:lvl3pPr>
            <a:lvl4pPr>
              <a:defRPr sz="5574"/>
            </a:lvl4pPr>
            <a:lvl5pPr>
              <a:defRPr sz="5574"/>
            </a:lvl5pPr>
            <a:lvl6pPr>
              <a:defRPr sz="5574"/>
            </a:lvl6pPr>
            <a:lvl7pPr>
              <a:defRPr sz="5574"/>
            </a:lvl7pPr>
            <a:lvl8pPr>
              <a:defRPr sz="5574"/>
            </a:lvl8pPr>
            <a:lvl9pPr>
              <a:defRPr sz="55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6583680"/>
            <a:ext cx="10617041" cy="12197081"/>
          </a:xfrm>
        </p:spPr>
        <p:txBody>
          <a:bodyPr/>
          <a:lstStyle>
            <a:lvl1pPr marL="0" indent="0">
              <a:buNone/>
              <a:defRPr sz="4459"/>
            </a:lvl1pPr>
            <a:lvl2pPr marL="1274208" indent="0">
              <a:buNone/>
              <a:defRPr sz="3902"/>
            </a:lvl2pPr>
            <a:lvl3pPr marL="2548415" indent="0">
              <a:buNone/>
              <a:defRPr sz="3345"/>
            </a:lvl3pPr>
            <a:lvl4pPr marL="3822623" indent="0">
              <a:buNone/>
              <a:defRPr sz="2787"/>
            </a:lvl4pPr>
            <a:lvl5pPr marL="5096830" indent="0">
              <a:buNone/>
              <a:defRPr sz="2787"/>
            </a:lvl5pPr>
            <a:lvl6pPr marL="6371038" indent="0">
              <a:buNone/>
              <a:defRPr sz="2787"/>
            </a:lvl6pPr>
            <a:lvl7pPr marL="7645245" indent="0">
              <a:buNone/>
              <a:defRPr sz="2787"/>
            </a:lvl7pPr>
            <a:lvl8pPr marL="8919453" indent="0">
              <a:buNone/>
              <a:defRPr sz="2787"/>
            </a:lvl8pPr>
            <a:lvl9pPr marL="10193661" indent="0">
              <a:buNone/>
              <a:defRPr sz="278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8BE0B5-7630-F44C-AAF7-87AD2996D02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30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463040"/>
            <a:ext cx="10617041" cy="5120640"/>
          </a:xfrm>
        </p:spPr>
        <p:txBody>
          <a:bodyPr anchor="b"/>
          <a:lstStyle>
            <a:lvl1pPr>
              <a:defRPr sz="89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7" y="3159765"/>
            <a:ext cx="16664940" cy="15595600"/>
          </a:xfrm>
        </p:spPr>
        <p:txBody>
          <a:bodyPr anchor="t"/>
          <a:lstStyle>
            <a:lvl1pPr marL="0" indent="0">
              <a:buNone/>
              <a:defRPr sz="8918"/>
            </a:lvl1pPr>
            <a:lvl2pPr marL="1274208" indent="0">
              <a:buNone/>
              <a:defRPr sz="7803"/>
            </a:lvl2pPr>
            <a:lvl3pPr marL="2548415" indent="0">
              <a:buNone/>
              <a:defRPr sz="6689"/>
            </a:lvl3pPr>
            <a:lvl4pPr marL="3822623" indent="0">
              <a:buNone/>
              <a:defRPr sz="5574"/>
            </a:lvl4pPr>
            <a:lvl5pPr marL="5096830" indent="0">
              <a:buNone/>
              <a:defRPr sz="5574"/>
            </a:lvl5pPr>
            <a:lvl6pPr marL="6371038" indent="0">
              <a:buNone/>
              <a:defRPr sz="5574"/>
            </a:lvl6pPr>
            <a:lvl7pPr marL="7645245" indent="0">
              <a:buNone/>
              <a:defRPr sz="5574"/>
            </a:lvl7pPr>
            <a:lvl8pPr marL="8919453" indent="0">
              <a:buNone/>
              <a:defRPr sz="5574"/>
            </a:lvl8pPr>
            <a:lvl9pPr marL="10193661" indent="0">
              <a:buNone/>
              <a:defRPr sz="55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6583680"/>
            <a:ext cx="10617041" cy="12197081"/>
          </a:xfrm>
        </p:spPr>
        <p:txBody>
          <a:bodyPr/>
          <a:lstStyle>
            <a:lvl1pPr marL="0" indent="0">
              <a:buNone/>
              <a:defRPr sz="4459"/>
            </a:lvl1pPr>
            <a:lvl2pPr marL="1274208" indent="0">
              <a:buNone/>
              <a:defRPr sz="3902"/>
            </a:lvl2pPr>
            <a:lvl3pPr marL="2548415" indent="0">
              <a:buNone/>
              <a:defRPr sz="3345"/>
            </a:lvl3pPr>
            <a:lvl4pPr marL="3822623" indent="0">
              <a:buNone/>
              <a:defRPr sz="2787"/>
            </a:lvl4pPr>
            <a:lvl5pPr marL="5096830" indent="0">
              <a:buNone/>
              <a:defRPr sz="2787"/>
            </a:lvl5pPr>
            <a:lvl6pPr marL="6371038" indent="0">
              <a:buNone/>
              <a:defRPr sz="2787"/>
            </a:lvl6pPr>
            <a:lvl7pPr marL="7645245" indent="0">
              <a:buNone/>
              <a:defRPr sz="2787"/>
            </a:lvl7pPr>
            <a:lvl8pPr marL="8919453" indent="0">
              <a:buNone/>
              <a:defRPr sz="2787"/>
            </a:lvl8pPr>
            <a:lvl9pPr marL="10193661" indent="0">
              <a:buNone/>
              <a:defRPr sz="278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3AAA89-F071-034C-8662-88EC794BD21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455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6"/>
            <a:ext cx="28392120" cy="424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8F4C8E3-0574-AA4E-9F80-F8C257C403F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240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48415" rtl="0" eaLnBrk="1" latinLnBrk="0" hangingPunct="1">
        <a:lnSpc>
          <a:spcPct val="90000"/>
        </a:lnSpc>
        <a:spcBef>
          <a:spcPct val="0"/>
        </a:spcBef>
        <a:buNone/>
        <a:defRPr sz="122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7104" indent="-637104" algn="l" defTabSz="2548415" rtl="0" eaLnBrk="1" latinLnBrk="0" hangingPunct="1">
        <a:lnSpc>
          <a:spcPct val="90000"/>
        </a:lnSpc>
        <a:spcBef>
          <a:spcPts val="2787"/>
        </a:spcBef>
        <a:buFont typeface="Arial" panose="020B0604020202020204" pitchFamily="34" charset="0"/>
        <a:buChar char="•"/>
        <a:defRPr sz="7803" kern="1200">
          <a:solidFill>
            <a:schemeClr val="tx1"/>
          </a:solidFill>
          <a:latin typeface="+mn-lt"/>
          <a:ea typeface="+mn-ea"/>
          <a:cs typeface="+mn-cs"/>
        </a:defRPr>
      </a:lvl1pPr>
      <a:lvl2pPr marL="1911312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6689" kern="1200">
          <a:solidFill>
            <a:schemeClr val="tx1"/>
          </a:solidFill>
          <a:latin typeface="+mn-lt"/>
          <a:ea typeface="+mn-ea"/>
          <a:cs typeface="+mn-cs"/>
        </a:defRPr>
      </a:lvl2pPr>
      <a:lvl3pPr marL="3185519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574" kern="1200">
          <a:solidFill>
            <a:schemeClr val="tx1"/>
          </a:solidFill>
          <a:latin typeface="+mn-lt"/>
          <a:ea typeface="+mn-ea"/>
          <a:cs typeface="+mn-cs"/>
        </a:defRPr>
      </a:lvl3pPr>
      <a:lvl4pPr marL="4459726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4pPr>
      <a:lvl5pPr marL="5733934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5pPr>
      <a:lvl6pPr marL="7008141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6pPr>
      <a:lvl7pPr marL="8282349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7pPr>
      <a:lvl8pPr marL="9556557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8pPr>
      <a:lvl9pPr marL="10830764" indent="-637104" algn="l" defTabSz="2548415" rtl="0" eaLnBrk="1" latinLnBrk="0" hangingPunct="1">
        <a:lnSpc>
          <a:spcPct val="90000"/>
        </a:lnSpc>
        <a:spcBef>
          <a:spcPts val="1394"/>
        </a:spcBef>
        <a:buFont typeface="Arial" panose="020B0604020202020204" pitchFamily="34" charset="0"/>
        <a:buChar char="•"/>
        <a:defRPr sz="50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1pPr>
      <a:lvl2pPr marL="1274208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2pPr>
      <a:lvl3pPr marL="2548415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3pPr>
      <a:lvl4pPr marL="3822623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4pPr>
      <a:lvl5pPr marL="5096830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5pPr>
      <a:lvl6pPr marL="6371038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6pPr>
      <a:lvl7pPr marL="7645245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7pPr>
      <a:lvl8pPr marL="8919453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8pPr>
      <a:lvl9pPr marL="10193661" algn="l" defTabSz="2548415" rtl="0" eaLnBrk="1" latinLnBrk="0" hangingPunct="1">
        <a:defRPr sz="50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w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7" name="Picture 52" descr="biox_logo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877" y="1584398"/>
            <a:ext cx="219119" cy="57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18" name="Picture 53" descr="biox_logo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877" y="1584398"/>
            <a:ext cx="219119" cy="57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 bwMode="auto">
          <a:xfrm>
            <a:off x="0" y="50566"/>
            <a:ext cx="32918400" cy="36651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291259" tIns="145630" rIns="291259" bIns="145630" anchor="ctr"/>
          <a:lstStyle/>
          <a:p>
            <a:pPr algn="ctr">
              <a:defRPr/>
            </a:pPr>
            <a:endParaRPr lang="en-US" sz="1026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0" y="0"/>
            <a:ext cx="32918400" cy="242295"/>
          </a:xfrm>
          <a:prstGeom prst="rect">
            <a:avLst/>
          </a:prstGeom>
          <a:solidFill>
            <a:srgbClr val="CFB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1259" tIns="145630" rIns="291259" bIns="145630" anchor="ctr"/>
          <a:lstStyle/>
          <a:p>
            <a:pPr algn="ctr">
              <a:defRPr/>
            </a:pPr>
            <a:endParaRPr lang="en-US" sz="1026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0" y="3643905"/>
            <a:ext cx="32918400" cy="242295"/>
          </a:xfrm>
          <a:prstGeom prst="rect">
            <a:avLst/>
          </a:prstGeom>
          <a:solidFill>
            <a:srgbClr val="CFB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1259" tIns="145630" rIns="291259" bIns="145630" anchor="ctr"/>
          <a:lstStyle/>
          <a:p>
            <a:pPr algn="ctr">
              <a:defRPr/>
            </a:pPr>
            <a:endParaRPr lang="en-US" sz="1026">
              <a:solidFill>
                <a:srgbClr val="CFB87C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0" y="21722845"/>
            <a:ext cx="32918400" cy="222755"/>
          </a:xfrm>
          <a:prstGeom prst="rect">
            <a:avLst/>
          </a:prstGeom>
          <a:solidFill>
            <a:srgbClr val="CFB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1259" tIns="145630" rIns="291259" bIns="145630" anchor="ctr"/>
          <a:lstStyle/>
          <a:p>
            <a:pPr algn="ctr">
              <a:defRPr/>
            </a:pPr>
            <a:endParaRPr lang="en-US" sz="1026">
              <a:solidFill>
                <a:srgbClr val="FFFFFF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47" name="Title 1"/>
          <p:cNvSpPr txBox="1">
            <a:spLocks/>
          </p:cNvSpPr>
          <p:nvPr/>
        </p:nvSpPr>
        <p:spPr bwMode="auto">
          <a:xfrm>
            <a:off x="0" y="381000"/>
            <a:ext cx="32918400" cy="282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30580" tIns="115291" rIns="230580" bIns="115291"/>
          <a:lstStyle>
            <a:lvl1pPr defTabSz="43878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 marL="742950" indent="-285750" defTabSz="43878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marL="1143000" indent="-228600" defTabSz="43878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marL="1600200" indent="-228600" defTabSz="43878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marL="2057400" indent="-228600" defTabSz="43878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38785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Arial" charset="0"/>
              </a:rPr>
              <a:t>Machine learning for spatiotemporal PM</a:t>
            </a:r>
            <a:r>
              <a:rPr lang="en-US" altLang="en-US" sz="4800" b="1" baseline="-25000" dirty="0">
                <a:solidFill>
                  <a:schemeClr val="bg1"/>
                </a:solidFill>
                <a:latin typeface="Arial" charset="0"/>
              </a:rPr>
              <a:t>2.5</a:t>
            </a:r>
            <a:r>
              <a:rPr lang="en-US" altLang="en-US" sz="4800" b="1" dirty="0">
                <a:solidFill>
                  <a:schemeClr val="bg1"/>
                </a:solidFill>
                <a:latin typeface="Arial" charset="0"/>
              </a:rPr>
              <a:t> </a:t>
            </a:r>
          </a:p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Arial" charset="0"/>
              </a:rPr>
              <a:t>estimates across the western US, 2008-2014</a:t>
            </a:r>
            <a:br>
              <a:rPr lang="en-US" altLang="en-US" sz="4181" b="1" dirty="0">
                <a:solidFill>
                  <a:schemeClr val="bg1"/>
                </a:solidFill>
                <a:latin typeface="Arial" charset="0"/>
              </a:rPr>
            </a:br>
            <a:r>
              <a:rPr lang="en-US" altLang="en-US" sz="3716" b="1" dirty="0">
                <a:solidFill>
                  <a:schemeClr val="bg1"/>
                </a:solidFill>
                <a:latin typeface="Arial" charset="0"/>
              </a:rPr>
              <a:t>Melissa May Maestas, Ph.D. </a:t>
            </a:r>
          </a:p>
        </p:txBody>
      </p:sp>
      <p:pic>
        <p:nvPicPr>
          <p:cNvPr id="1026" name="Picture 2" descr="https://pbs.twimg.com/profile_images/3573977452/755113100761987580ae7df9f11ab82a_400x40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7251" r="9850" b="5469"/>
          <a:stretch/>
        </p:blipFill>
        <p:spPr bwMode="auto">
          <a:xfrm>
            <a:off x="6101620" y="450931"/>
            <a:ext cx="2286000" cy="26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6" name="Rectangle 17">
            <a:extLst>
              <a:ext uri="{FF2B5EF4-FFF2-40B4-BE49-F238E27FC236}">
                <a16:creationId xmlns:a16="http://schemas.microsoft.com/office/drawing/2014/main" id="{A310B804-5D77-485F-9043-7DC09DFC33DE}"/>
              </a:ext>
            </a:extLst>
          </p:cNvPr>
          <p:cNvSpPr>
            <a:spLocks noChangeArrowheads="1" noChangeShapeType="1"/>
          </p:cNvSpPr>
          <p:nvPr/>
        </p:nvSpPr>
        <p:spPr bwMode="auto">
          <a:xfrm>
            <a:off x="209965" y="19935525"/>
            <a:ext cx="32556035" cy="646816"/>
          </a:xfrm>
          <a:prstGeom prst="rect">
            <a:avLst/>
          </a:prstGeom>
          <a:solidFill>
            <a:srgbClr val="CFB87C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 tIns="24272" rIns="24272" bIns="24272" anchor="ctr"/>
          <a:lstStyle/>
          <a:p>
            <a:pPr algn="ctr">
              <a:defRPr/>
            </a:pPr>
            <a:r>
              <a:rPr lang="en-US" sz="3000" b="1" dirty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Acknowledgements</a:t>
            </a:r>
            <a:endParaRPr lang="en-US" sz="3000" dirty="0">
              <a:ln>
                <a:solidFill>
                  <a:srgbClr val="000000"/>
                </a:solidFill>
              </a:ln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7" name="Rectangle 71">
            <a:extLst>
              <a:ext uri="{FF2B5EF4-FFF2-40B4-BE49-F238E27FC236}">
                <a16:creationId xmlns:a16="http://schemas.microsoft.com/office/drawing/2014/main" id="{D080572E-9498-4813-83A0-13A52BF3E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65" y="19970807"/>
            <a:ext cx="32556035" cy="166999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 sz="2389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B8336F-5FD1-4A7F-AEE7-AB14840970AF}"/>
              </a:ext>
            </a:extLst>
          </p:cNvPr>
          <p:cNvSpPr/>
          <p:nvPr/>
        </p:nvSpPr>
        <p:spPr>
          <a:xfrm>
            <a:off x="15691690" y="20545389"/>
            <a:ext cx="170743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/>
              <a:t>Contributors</a:t>
            </a:r>
          </a:p>
          <a:p>
            <a:r>
              <a:rPr lang="en-US" sz="2000" dirty="0"/>
              <a:t>This poster represents the work of the Project Health team at Earth Lab: Colleen E Reid, PhD; Gina Li, MA-candidate; Ellen Considine, BS-candidate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8336F-5FD1-4A7F-AEE7-AB14840970AF}"/>
              </a:ext>
            </a:extLst>
          </p:cNvPr>
          <p:cNvSpPr/>
          <p:nvPr/>
        </p:nvSpPr>
        <p:spPr>
          <a:xfrm>
            <a:off x="209965" y="20576176"/>
            <a:ext cx="154817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/>
              <a:t>Earth Lab Research Funding and Support</a:t>
            </a:r>
          </a:p>
          <a:p>
            <a:r>
              <a:rPr lang="en-US" sz="2000" dirty="0"/>
              <a:t>University of Colorado Boulder’s Grand Challenge Initiative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04"/>
          <a:stretch/>
        </p:blipFill>
        <p:spPr>
          <a:xfrm>
            <a:off x="26926131" y="570997"/>
            <a:ext cx="4514053" cy="26243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17197223" y="7337271"/>
            <a:ext cx="9115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ML Predictors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8601" y="14706600"/>
            <a:ext cx="624839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Exposure assessment difficulties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Sparse air pollutant monitoring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Many PM</a:t>
            </a:r>
            <a:r>
              <a:rPr lang="en-US" sz="2800" baseline="-25000" dirty="0"/>
              <a:t>2.5</a:t>
            </a:r>
            <a:r>
              <a:rPr lang="en-US" sz="2800" dirty="0"/>
              <a:t> monitors only measure every sixth or third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Leads to spatial and temporal averaging of exposure measurements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But, smoke plumes migrate quickly, changing exposures over smaller spatial and temporal scales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28600" y="3968245"/>
            <a:ext cx="55264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Why Wildfires?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Globally and regionally, wildfire risk is projected to increase under various potential future climate scenarios.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percent of our air pollution due to wildfires will likely increase, not just from climatic changes, but also because of declines in other sources of air pollution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312519" y="8607465"/>
            <a:ext cx="1098488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Previous ML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Dr. Colleen E. Reid modeled Northern CA 2008 wildfire season for her dissertation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Reid et al., Spatiotemporal Prediction of Fine Particulate Matter During the 2008 Northern California Wildfires Using Machine Learning. Environ. Sci. Technol. 2015, 49, 3887−3896</a:t>
            </a:r>
          </a:p>
          <a:p>
            <a:r>
              <a:rPr lang="en-US" sz="2800" b="1" u="sng" dirty="0">
                <a:solidFill>
                  <a:schemeClr val="accent5"/>
                </a:solidFill>
              </a:rPr>
              <a:t>Current Project – Scaling up: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Multi-year, 11 western states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Similar modeling (e.g., Di et al., 2016) don’t perform well in western US and fires were left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than EPA monitors (Forest Service, TEOM, states, field campaigns,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Plan to do ensemble of different machine learning algorithms</a:t>
            </a:r>
          </a:p>
          <a:p>
            <a:r>
              <a:rPr lang="en-US" sz="2000" dirty="0"/>
              <a:t>Di et al. Environ. Sci. Technol. 2016, 50, 4712−4721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7" y="1322708"/>
            <a:ext cx="4510509" cy="1153450"/>
          </a:xfrm>
          <a:prstGeom prst="rect">
            <a:avLst/>
          </a:prstGeom>
        </p:spPr>
      </p:pic>
      <p:pic>
        <p:nvPicPr>
          <p:cNvPr id="52" name="Content Placeholder 6">
            <a:extLst>
              <a:ext uri="{FF2B5EF4-FFF2-40B4-BE49-F238E27FC236}">
                <a16:creationId xmlns:a16="http://schemas.microsoft.com/office/drawing/2014/main" id="{8153FCB7-E5A5-9F47-AA56-705185CDE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9527766"/>
            <a:ext cx="5529602" cy="36576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2B659B0-E8A4-D14E-A6DF-A440E3DD7124}"/>
              </a:ext>
            </a:extLst>
          </p:cNvPr>
          <p:cNvSpPr txBox="1"/>
          <p:nvPr/>
        </p:nvSpPr>
        <p:spPr>
          <a:xfrm>
            <a:off x="400051" y="13514610"/>
            <a:ext cx="570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National Interagency Fire Center, Fox Fire East, Glacier 2000</a:t>
            </a:r>
          </a:p>
        </p:txBody>
      </p:sp>
      <p:pic>
        <p:nvPicPr>
          <p:cNvPr id="54" name="Content Placeholder 6">
            <a:extLst>
              <a:ext uri="{FF2B5EF4-FFF2-40B4-BE49-F238E27FC236}">
                <a16:creationId xmlns:a16="http://schemas.microsoft.com/office/drawing/2014/main" id="{ABFAE71D-E1A2-5245-BCAF-D85E238C03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38" y="14808503"/>
            <a:ext cx="6555036" cy="4572000"/>
          </a:xfrm>
          <a:prstGeom prst="rect">
            <a:avLst/>
          </a:prstGeom>
        </p:spPr>
      </p:pic>
      <p:pic>
        <p:nvPicPr>
          <p:cNvPr id="56" name="Picture 2" descr="http://w3.calema.ca.gov/WebPage/oeswebsite.nsf/ClientOESFileLibrary/Fire%20Season%20-%20All/$file/Fires627am.jpg">
            <a:extLst>
              <a:ext uri="{FF2B5EF4-FFF2-40B4-BE49-F238E27FC236}">
                <a16:creationId xmlns:a16="http://schemas.microsoft.com/office/drawing/2014/main" id="{04E16F1B-7454-B64E-8C24-F2B7E54C7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86200"/>
            <a:ext cx="3657600" cy="4733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Content Placeholder 6" descr="C:\Dissertation\Hosp&amp;ED Analysis - Chapter 4\StudyArea.tif">
            <a:extLst>
              <a:ext uri="{FF2B5EF4-FFF2-40B4-BE49-F238E27FC236}">
                <a16:creationId xmlns:a16="http://schemas.microsoft.com/office/drawing/2014/main" id="{99992DD5-3544-8041-9C93-8CA6ECCABD8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9906000" y="3881511"/>
            <a:ext cx="3657600" cy="45504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B455291-E865-ED49-9102-0F1C629BFB6E}"/>
              </a:ext>
            </a:extLst>
          </p:cNvPr>
          <p:cNvSpPr/>
          <p:nvPr/>
        </p:nvSpPr>
        <p:spPr>
          <a:xfrm>
            <a:off x="13596826" y="3974078"/>
            <a:ext cx="74080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2008 CA Wildfires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Lightning storm on June 20-21, 2008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Over 6000 lightning strikes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Thousands of fires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Smoke covered large population areas for weeks (est. 10-12 million people exposed)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Potential for adverse health effects on large population</a:t>
            </a:r>
          </a:p>
        </p:txBody>
      </p:sp>
      <p:graphicFrame>
        <p:nvGraphicFramePr>
          <p:cNvPr id="60" name="Content Placeholder 6">
            <a:extLst>
              <a:ext uri="{FF2B5EF4-FFF2-40B4-BE49-F238E27FC236}">
                <a16:creationId xmlns:a16="http://schemas.microsoft.com/office/drawing/2014/main" id="{B4D15011-1B6C-3D42-A118-3BFF0CCA59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731916"/>
              </p:ext>
            </p:extLst>
          </p:nvPr>
        </p:nvGraphicFramePr>
        <p:xfrm>
          <a:off x="17297400" y="8008205"/>
          <a:ext cx="9026271" cy="6575170"/>
        </p:xfrm>
        <a:graphic>
          <a:graphicData uri="http://schemas.openxmlformats.org/drawingml/2006/table">
            <a:tbl>
              <a:tblPr firstRow="1" bandRow="1"/>
              <a:tblGrid>
                <a:gridCol w="1920240">
                  <a:extLst>
                    <a:ext uri="{9D8B030D-6E8A-4147-A177-3AD203B41FA5}">
                      <a16:colId xmlns:a16="http://schemas.microsoft.com/office/drawing/2014/main" val="3974759445"/>
                    </a:ext>
                  </a:extLst>
                </a:gridCol>
                <a:gridCol w="3346704">
                  <a:extLst>
                    <a:ext uri="{9D8B030D-6E8A-4147-A177-3AD203B41FA5}">
                      <a16:colId xmlns:a16="http://schemas.microsoft.com/office/drawing/2014/main" val="622792419"/>
                    </a:ext>
                  </a:extLst>
                </a:gridCol>
                <a:gridCol w="1372743">
                  <a:extLst>
                    <a:ext uri="{9D8B030D-6E8A-4147-A177-3AD203B41FA5}">
                      <a16:colId xmlns:a16="http://schemas.microsoft.com/office/drawing/2014/main" val="2036898286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2740981725"/>
                    </a:ext>
                  </a:extLst>
                </a:gridCol>
                <a:gridCol w="1389888">
                  <a:extLst>
                    <a:ext uri="{9D8B030D-6E8A-4147-A177-3AD203B41FA5}">
                      <a16:colId xmlns:a16="http://schemas.microsoft.com/office/drawing/2014/main" val="758946309"/>
                    </a:ext>
                  </a:extLst>
                </a:gridCol>
              </a:tblGrid>
              <a:tr h="99568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Variables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/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Data Source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/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Temporal Resolution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/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Spatial Resolution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/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Buffer Size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57254"/>
                  </a:ext>
                </a:extLst>
              </a:tr>
              <a:tr h="22352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Dependent Variable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97658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i="0" dirty="0">
                          <a:effectLst/>
                          <a:latin typeface="Arial" panose="020B0604020202020204" pitchFamily="34" charset="0"/>
                        </a:rPr>
                        <a:t>PM2.5 from monitoring stations</a:t>
                      </a:r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US EPA, states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Federal Land Manager Environmental Database, Fire Cache Smoke Monitor Archive, IMPROVE Network, academic research groups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 or hourly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point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13557"/>
                  </a:ext>
                </a:extLst>
              </a:tr>
              <a:tr h="227076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Spatiotemporal Variables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4755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GOES Aerosol and Smoke Product (GASP) AOD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NOAA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Hourly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4 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73927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Multi-Angle Implementation of Atmospheric Correction (MAIAC) AOD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NASA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1 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56686"/>
                  </a:ext>
                </a:extLst>
              </a:tr>
              <a:tr h="241934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MODIS Active Fire Detection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NASA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1 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7999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VIIRS Fire Occurence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NASA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b="0">
                          <a:solidFill>
                            <a:srgbClr val="323232"/>
                          </a:solidFill>
                          <a:effectLst/>
                          <a:latin typeface="Arial" panose="020B0604020202020204" pitchFamily="34" charset="0"/>
                        </a:rPr>
                        <a:t>375 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14332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Hazard Mapping System (HMS) Smoke and Fire Product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NOAA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4km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25km, 50, 100km, 500km, 1000km, 2000km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6606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MODIS Normalized Difference Vegetation Index (NDVI)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NASA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Monthly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1 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321492"/>
                  </a:ext>
                </a:extLst>
              </a:tr>
              <a:tr h="256032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14 Meteorological Variables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NOAA: North American Mesoscale (NAM) Forecast System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6-Hourly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12 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257065"/>
                  </a:ext>
                </a:extLst>
              </a:tr>
              <a:tr h="219456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Spatial Variables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52120"/>
                  </a:ext>
                </a:extLst>
              </a:tr>
              <a:tr h="219456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Elevation (m)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USGS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Nominal 2-month cycle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1 arc-second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041706"/>
                  </a:ext>
                </a:extLst>
              </a:tr>
              <a:tr h="184404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Percentages of land cover types 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National Land Cover Database 2011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Every 5 years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30 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1km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3127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>
                          <a:effectLst/>
                        </a:rPr>
                        <a:t>Kilometers of highway within buffer zones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National Highways Planning Network, US DOT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100, 250, 500, and 1000 m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40250"/>
                  </a:ext>
                </a:extLst>
              </a:tr>
              <a:tr h="208788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Temporal Variables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801679"/>
                  </a:ext>
                </a:extLst>
              </a:tr>
              <a:tr h="210312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Julian Date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89025"/>
                  </a:ext>
                </a:extLst>
              </a:tr>
              <a:tr h="201168"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Weekend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r>
                        <a:rPr lang="en-US" sz="1200" dirty="0">
                          <a:effectLst/>
                        </a:rPr>
                        <a:t>Daily</a:t>
                      </a: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127420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254841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382262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5096830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6371038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7645245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8919453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10193661" algn="l" defTabSz="2548415" rtl="0" eaLnBrk="1" latinLnBrk="0" hangingPunct="1">
                        <a:defRPr sz="5017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rtl="0" fontAlgn="b"/>
                      <a:endParaRPr lang="en-US" sz="1200" dirty="0">
                        <a:effectLst/>
                      </a:endParaRPr>
                    </a:p>
                  </a:txBody>
                  <a:tcPr marL="28575" marR="28575" marT="19050" marB="1905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D9CCC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973037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194A2A67-90E3-6B4D-A75F-E9F8F227C148}"/>
              </a:ext>
            </a:extLst>
          </p:cNvPr>
          <p:cNvSpPr/>
          <p:nvPr/>
        </p:nvSpPr>
        <p:spPr>
          <a:xfrm>
            <a:off x="13914174" y="14667802"/>
            <a:ext cx="741653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Methods: Adapt land use regression modeling with 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Include novel spatiotemporal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Apply machine learning methods 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Select from a long list of predictor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Select from a variety of statistical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10-fold cross validation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May do spatial/temporal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Minimize CV-RMSE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Caret package in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FBF03C-2151-174B-A26A-265A2CBC8459}"/>
              </a:ext>
            </a:extLst>
          </p:cNvPr>
          <p:cNvSpPr/>
          <p:nvPr/>
        </p:nvSpPr>
        <p:spPr>
          <a:xfrm>
            <a:off x="26497600" y="7860491"/>
            <a:ext cx="6268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Project Status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Assembling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Starting to run ML models</a:t>
            </a:r>
          </a:p>
        </p:txBody>
      </p:sp>
      <p:pic>
        <p:nvPicPr>
          <p:cNvPr id="65" name="Content Placeholder 19">
            <a:extLst>
              <a:ext uri="{FF2B5EF4-FFF2-40B4-BE49-F238E27FC236}">
                <a16:creationId xmlns:a16="http://schemas.microsoft.com/office/drawing/2014/main" id="{F2DE2DC6-FB7B-804A-BB41-9BF7693006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612" y="9295821"/>
            <a:ext cx="3917334" cy="2743200"/>
          </a:xfrm>
          <a:prstGeom prst="rect">
            <a:avLst/>
          </a:prstGeom>
        </p:spPr>
      </p:pic>
      <p:pic>
        <p:nvPicPr>
          <p:cNvPr id="70" name="Content Placeholder 14">
            <a:extLst>
              <a:ext uri="{FF2B5EF4-FFF2-40B4-BE49-F238E27FC236}">
                <a16:creationId xmlns:a16="http://schemas.microsoft.com/office/drawing/2014/main" id="{AA0951A1-1E05-6449-A5B6-F8DD1D8EFE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855" y="16687460"/>
            <a:ext cx="4570220" cy="3200400"/>
          </a:xfrm>
          <a:prstGeom prst="rect">
            <a:avLst/>
          </a:prstGeom>
        </p:spPr>
      </p:pic>
      <p:pic>
        <p:nvPicPr>
          <p:cNvPr id="69" name="Content Placeholder 11">
            <a:extLst>
              <a:ext uri="{FF2B5EF4-FFF2-40B4-BE49-F238E27FC236}">
                <a16:creationId xmlns:a16="http://schemas.microsoft.com/office/drawing/2014/main" id="{FDD79626-5CF3-4D41-B982-F2FE6EDF2C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232" y="14618657"/>
            <a:ext cx="4574373" cy="32004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2464C66-FE0F-1441-A527-27356E4144E5}"/>
              </a:ext>
            </a:extLst>
          </p:cNvPr>
          <p:cNvSpPr/>
          <p:nvPr/>
        </p:nvSpPr>
        <p:spPr>
          <a:xfrm>
            <a:off x="26460450" y="11582400"/>
            <a:ext cx="6474449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5"/>
                </a:solidFill>
              </a:rPr>
              <a:t>Next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Finish data assimilation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ML modeling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Ensemble modeling</a:t>
            </a:r>
          </a:p>
          <a:p>
            <a:pPr marL="1242578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Random Forest, others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Cross validation by region/time instead of 10-fold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by Region: 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Predictor relationships could be different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Pull in CTM model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Connect ML estimates to medical data for epidemiological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Flexible Geographic Resolution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County centroid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Population-weighted county centroid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ZIP code</a:t>
            </a:r>
          </a:p>
          <a:p>
            <a:pPr marL="849889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Geo-coded address</a:t>
            </a:r>
          </a:p>
        </p:txBody>
      </p:sp>
      <p:pic>
        <p:nvPicPr>
          <p:cNvPr id="71" name="Content Placeholder 7">
            <a:extLst>
              <a:ext uri="{FF2B5EF4-FFF2-40B4-BE49-F238E27FC236}">
                <a16:creationId xmlns:a16="http://schemas.microsoft.com/office/drawing/2014/main" id="{0F570CFC-945F-444F-8123-AF42CE72D3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181" y="4066403"/>
            <a:ext cx="5486400" cy="36576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3F1A1F1-2739-D84A-928F-101E3D69FE00}"/>
              </a:ext>
            </a:extLst>
          </p:cNvPr>
          <p:cNvSpPr txBox="1"/>
          <p:nvPr/>
        </p:nvSpPr>
        <p:spPr>
          <a:xfrm>
            <a:off x="29289447" y="4066403"/>
            <a:ext cx="3936379" cy="33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PM2.5 Predictions  July 11, 2008</a:t>
            </a:r>
          </a:p>
        </p:txBody>
      </p:sp>
      <p:pic>
        <p:nvPicPr>
          <p:cNvPr id="66" name="Content Placeholder 7">
            <a:extLst>
              <a:ext uri="{FF2B5EF4-FFF2-40B4-BE49-F238E27FC236}">
                <a16:creationId xmlns:a16="http://schemas.microsoft.com/office/drawing/2014/main" id="{D1981F62-F18D-E24C-ABD6-8B583D6A08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075" y="4103639"/>
            <a:ext cx="5080000" cy="3657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D59AF6-531F-AA43-BA63-ED16D575866F}"/>
              </a:ext>
            </a:extLst>
          </p:cNvPr>
          <p:cNvSpPr txBox="1"/>
          <p:nvPr/>
        </p:nvSpPr>
        <p:spPr>
          <a:xfrm>
            <a:off x="23596977" y="4085421"/>
            <a:ext cx="393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PM2.5 Observations  July 11, 2008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0EEDDC-9E61-DB4A-8BBD-1F5CA3FFCE6B}"/>
              </a:ext>
            </a:extLst>
          </p:cNvPr>
          <p:cNvSpPr txBox="1"/>
          <p:nvPr/>
        </p:nvSpPr>
        <p:spPr>
          <a:xfrm rot="19976589">
            <a:off x="29501514" y="5443805"/>
            <a:ext cx="21915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Very Preliminary</a:t>
            </a:r>
          </a:p>
        </p:txBody>
      </p:sp>
      <p:pic>
        <p:nvPicPr>
          <p:cNvPr id="75" name="Content Placeholder 6">
            <a:extLst>
              <a:ext uri="{FF2B5EF4-FFF2-40B4-BE49-F238E27FC236}">
                <a16:creationId xmlns:a16="http://schemas.microsoft.com/office/drawing/2014/main" id="{C609E76A-32E4-3E4E-9FE4-128C03CD8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9694172"/>
            <a:ext cx="5529602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ial_Defaul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ial_Default" id="{76283663-A8DE-40A9-A63A-E1ACE60F11D9}" vid="{F87ED12D-C34C-4858-9B35-C4125CB671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Arial_Default</Template>
  <TotalTime>3137</TotalTime>
  <Words>636</Words>
  <Application>Microsoft Macintosh PowerPoint</Application>
  <PresentationFormat>Custom</PresentationFormat>
  <Paragraphs>121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Roboto</vt:lpstr>
      <vt:lpstr>Arial_Default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Alberto Aguado</dc:creator>
  <cp:lastModifiedBy>Melissa Maestas</cp:lastModifiedBy>
  <cp:revision>172</cp:revision>
  <cp:lastPrinted>2017-07-17T20:45:44Z</cp:lastPrinted>
  <dcterms:created xsi:type="dcterms:W3CDTF">2016-08-02T16:58:42Z</dcterms:created>
  <dcterms:modified xsi:type="dcterms:W3CDTF">2018-11-26T23:07:35Z</dcterms:modified>
</cp:coreProperties>
</file>